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758" r:id="rId2"/>
    <p:sldId id="1265" r:id="rId3"/>
    <p:sldId id="1266" r:id="rId4"/>
    <p:sldId id="1182" r:id="rId5"/>
    <p:sldId id="1257" r:id="rId6"/>
    <p:sldId id="1253" r:id="rId7"/>
    <p:sldId id="1197" r:id="rId8"/>
    <p:sldId id="1198" r:id="rId9"/>
    <p:sldId id="1205" r:id="rId10"/>
    <p:sldId id="1232" r:id="rId11"/>
    <p:sldId id="1196" r:id="rId12"/>
    <p:sldId id="1260" r:id="rId13"/>
    <p:sldId id="1199" r:id="rId14"/>
    <p:sldId id="1262" r:id="rId15"/>
    <p:sldId id="1263" r:id="rId16"/>
    <p:sldId id="1264" r:id="rId17"/>
    <p:sldId id="1203" r:id="rId18"/>
    <p:sldId id="1213" r:id="rId19"/>
    <p:sldId id="1250" r:id="rId20"/>
    <p:sldId id="1261" r:id="rId21"/>
    <p:sldId id="1255" r:id="rId22"/>
    <p:sldId id="1256" r:id="rId23"/>
  </p:sldIdLst>
  <p:sldSz cx="9144000" cy="5715000" type="screen16x10"/>
  <p:notesSz cx="6864350" cy="9996488"/>
  <p:embeddedFontLst>
    <p:embeddedFont>
      <p:font typeface="나눔고딕" charset="-127"/>
      <p:regular r:id="rId25"/>
      <p:bold r:id="rId26"/>
    </p:embeddedFon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93300"/>
    <a:srgbClr val="FF3300"/>
    <a:srgbClr val="7D4D0D"/>
    <a:srgbClr val="660033"/>
    <a:srgbClr val="660066"/>
    <a:srgbClr val="F51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 autoAdjust="0"/>
    <p:restoredTop sz="88450" autoAdjust="0"/>
  </p:normalViewPr>
  <p:slideViewPr>
    <p:cSldViewPr>
      <p:cViewPr>
        <p:scale>
          <a:sx n="125" d="100"/>
          <a:sy n="125" d="100"/>
        </p:scale>
        <p:origin x="-1140" y="-288"/>
      </p:cViewPr>
      <p:guideLst>
        <p:guide orient="horz" pos="349"/>
        <p:guide orient="horz" pos="122"/>
        <p:guide orient="horz" pos="1755"/>
        <p:guide orient="horz" pos="394"/>
        <p:guide pos="5239"/>
        <p:guide pos="31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E57F95C-00B6-4907-871E-CC8A7C8A87D9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9300"/>
            <a:ext cx="59975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F1EB3D7-68B6-41E4-BDAB-5BE77BECBB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67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FSM</a:t>
            </a:r>
            <a:r>
              <a:rPr lang="ko-KR" altLang="en-US" dirty="0" smtClean="0"/>
              <a:t>을 사용하지 않은 이유</a:t>
            </a:r>
            <a:endParaRPr lang="en-US" altLang="ko-KR" dirty="0" smtClean="0"/>
          </a:p>
          <a:p>
            <a:r>
              <a:rPr lang="en-US" altLang="ko-KR" dirty="0" smtClean="0"/>
              <a:t>(AI </a:t>
            </a:r>
            <a:r>
              <a:rPr lang="ko-KR" altLang="en-US" dirty="0" smtClean="0"/>
              <a:t>단순화로 인해 </a:t>
            </a:r>
            <a:r>
              <a:rPr lang="en-US" altLang="ko-KR" dirty="0" smtClean="0"/>
              <a:t>FSM </a:t>
            </a:r>
            <a:r>
              <a:rPr lang="ko-KR" altLang="en-US" dirty="0" smtClean="0"/>
              <a:t>을 채용하지 않았음</a:t>
            </a:r>
            <a:r>
              <a:rPr lang="en-US" altLang="ko-KR" dirty="0" smtClean="0"/>
              <a:t>)</a:t>
            </a:r>
            <a:r>
              <a:rPr lang="ko-KR" altLang="en-US" dirty="0" smtClean="0"/>
              <a:t>애들의 </a:t>
            </a:r>
            <a:r>
              <a:rPr lang="ko-KR" altLang="en-US" dirty="0" err="1" smtClean="0"/>
              <a:t>스테이트만</a:t>
            </a:r>
            <a:r>
              <a:rPr lang="ko-KR" altLang="en-US" dirty="0" smtClean="0"/>
              <a:t> 가지고 직관적으로 </a:t>
            </a:r>
            <a:r>
              <a:rPr lang="ko-KR" altLang="en-US" dirty="0" err="1" smtClean="0"/>
              <a:t>처리를하려고</a:t>
            </a:r>
            <a:r>
              <a:rPr lang="ko-KR" altLang="en-US" dirty="0" smtClean="0"/>
              <a:t> 했음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02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024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35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3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https://youtu.be/M0Vl27gxdl0 </a:t>
            </a:r>
            <a:r>
              <a:rPr lang="ko-KR" altLang="en-US" dirty="0" err="1" smtClean="0"/>
              <a:t>하이퍼</a:t>
            </a:r>
            <a:r>
              <a:rPr lang="ko-KR" altLang="en-US" smtClean="0"/>
              <a:t> 링크 주소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35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3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024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EB3D7-68B6-41E4-BDAB-5BE77BECBB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311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05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26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postfiles4.naver.net/20101110_195/lmlm4864_1289377936723BcAr5_JPEG/%B1%D7%B7%B9%C0%CC.jpg?type=w3"/>
          <p:cNvPicPr preferRelativeResize="0"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74904" y="5373543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075C4C4-1F5B-457D-A354-5858DD4133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868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338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353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12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16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30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90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022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5C75F3-1589-43F5-ADC4-5F6047B898E7}" type="datetimeFigureOut">
              <a:rPr lang="ko-KR" altLang="en-US" smtClean="0"/>
              <a:pPr/>
              <a:t>2018-08-30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AA71704-9D20-4644-AADA-55F84E05E66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33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48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&#49436;&#47676;&#46356;&#54172;&#49828;%20&#52992;&#47533;&#53552;%20&#53580;&#51060;&#48660;.xls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0qMNFMTho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dqntm123@gmail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isu08451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wltn8\Documents\SR_Denfence Resource\UI\엠블럼\title_S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5332"/>
            <a:ext cx="57054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91503" y="5312713"/>
            <a:ext cx="69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Ver</a:t>
            </a:r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0.7</a:t>
            </a:r>
            <a:endParaRPr lang="ko-KR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6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구성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697260"/>
            <a:ext cx="8352928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특수 스킬 데이터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endParaRPr lang="en-US" altLang="ko-KR" sz="1000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7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스킬 효과 종류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skillType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NONE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스킬 없음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KNOCKBACK 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넉백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효과를 받아 뒤로 밀려남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HEAL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치유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POWERUP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공격력 증가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HASTE 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공속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이속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증가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POISON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중독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SLOW 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슬로우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STUN 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스턴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BLOWUP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폭발하여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데미지를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입힘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7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7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7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발동확률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invokeRate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/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레벨 당 증가 확률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invokeRateIncLv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공격 시 확률에 의해 발동되는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스킬의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경우 지정되는 확률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만분율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초기값과 캐릭터의 레벨 당 증가 값 지정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7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7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지속 시간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(duration)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레벨 당 증가 지속 시간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durationIncLv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지속 효과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스킬의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 지정되는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지속시간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ms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초기값과 캐릭터의 레벨 당 증가 값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지정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7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7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효과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Value (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skillValue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/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레벨 당 효과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Value (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skillValueIncLv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데미지나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스킬 자체가 가지는 고유 효과의 수치 값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스킬마다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의미가 달라짐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초기값과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레벨 당 증가 값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9552" y="44341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전투에서 사용하는 생성 위치 데이터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arenR" startAt="21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21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 라인 위치 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spownLine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맨 앞 라인에서 생성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영웅 캐릭터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일반적인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개의 라인에서 생성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 캐릭터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6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애니메이션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 구성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23576" y="1149067"/>
            <a:ext cx="436369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애니메이션 상태 기본 동작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Die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Victory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제외한 모든 상태에서는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애니메이션 상태로 변경이 가능 하다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Idle(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Walk(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Victory(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승리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루프 애니메이션 사용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초기 애니메이션 상태는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Idle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시작 시킨다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Idle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상태에서 범위 내 공격 대상이 사라지거나 없는 경우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&gt; Walk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상태를 변경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힐러의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 치유 대상이 없는 경우에 해당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Idle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Walk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상태에서 범위 내 공격 대상이 있는 경우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&gt; Attack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상태를 변경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힐러의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 치유 대상이 있는 경우에 해당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Walk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상태에서 필드 끝에 도달해서 더 이상 전진이 불가한 경우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&gt; Idle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상태 변경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Attack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끝났을 때 공격 대상이 계속 있는 경우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Attack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다시 반복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넉백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공격을 받은 경우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Hurt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 재생하고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Idle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돌아간다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상태던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HP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이하가 되면 즉시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Die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상태 변경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스테이지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클리어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모든 아군 캐릭터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전투 종료 시점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Idle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 변경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 1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초간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Idle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 후 다시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Victory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상태를 변경한다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4" t="14468" r="75123" b="44103"/>
          <a:stretch/>
        </p:blipFill>
        <p:spPr bwMode="auto">
          <a:xfrm>
            <a:off x="308904" y="769268"/>
            <a:ext cx="3956656" cy="472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491880" y="1494864"/>
            <a:ext cx="648072" cy="27699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Loop</a:t>
            </a:r>
            <a:endParaRPr lang="en-US" altLang="ko-KR" sz="15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56836" y="2868870"/>
            <a:ext cx="648072" cy="27699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Loop</a:t>
            </a:r>
            <a:endParaRPr lang="en-US" altLang="ko-KR" sz="15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4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5269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애니메이션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 구성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" t="10679" r="49941" b="66762"/>
          <a:stretch/>
        </p:blipFill>
        <p:spPr bwMode="auto">
          <a:xfrm>
            <a:off x="575555" y="2497460"/>
            <a:ext cx="8136905" cy="276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9712" y="998593"/>
            <a:ext cx="4896544" cy="7848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유닛이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공격을 하는 모션을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취했을때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정확한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프레임에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데미지를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들어가게 </a:t>
            </a:r>
            <a:r>
              <a:rPr lang="ko-KR" altLang="en-US" sz="1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하기위해서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애니메이션에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</a:t>
            </a:r>
            <a:endParaRPr lang="en-US" altLang="ko-KR" sz="15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5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데미지를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주는 함수를 집어 넣었다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112060" y="1783423"/>
            <a:ext cx="963996" cy="114608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912260" y="1783422"/>
            <a:ext cx="1756084" cy="85805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98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4225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획득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레벨 업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994" y="769268"/>
            <a:ext cx="806489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획득 방법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AutoNum type="arabicParenR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잠금 해제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(unlock) :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잠금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해제에 필요한 스테이지까지 클리어 시 잠금이 해제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됨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무한 모드에서 정해진 스코어 달성 시 잠금이 해제됨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난이도 별로 설정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획득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잠금 해제 된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유닛을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상점에서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골드 또는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쥬얼로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구매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 중 </a:t>
            </a:r>
            <a:r>
              <a:rPr lang="ko-KR" altLang="en-US" sz="9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벨리안</a:t>
            </a:r>
            <a:r>
              <a:rPr lang="ko-KR" altLang="en-US" sz="9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</a:t>
            </a: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처음부터 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레벨로 획득된 상태로 시작한다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레벨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arenR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보유한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유닛은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상점에서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골드 또는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쥬얼로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레벨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업그레이드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레벨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별로 업그레이드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타입과 비용이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달라진다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까지 업그레이드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(</a:t>
            </a: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적유닛의</a:t>
            </a: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경우에는 최대 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 </a:t>
            </a: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 까지 설정하여 사용 할 수 있게 한다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획득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레벨 업 비용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세팅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arenR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PriceTableType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따라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Common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Special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테이블에서 레벨 별 자원 타입 및 값 참조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테이블의 구성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목표 레벨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targetLv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Common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자원 타입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priceTypeCommon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Common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가격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basePriceCommon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Special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타입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priceTypeSpecial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Special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가격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basePriceSpecial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Wingdings" panose="05000000000000000000" pitchFamily="2" charset="2"/>
              <a:buChar char="ü"/>
            </a:pP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참조한 레벨 별 기본 가격 값에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별 레벨 업 비용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배수를 곱하여 계산한다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4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4225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획득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레벨 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661351"/>
              </p:ext>
            </p:extLst>
          </p:nvPr>
        </p:nvGraphicFramePr>
        <p:xfrm>
          <a:off x="323528" y="1047348"/>
          <a:ext cx="5040560" cy="3185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32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17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17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17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521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목표 </a:t>
                      </a:r>
                      <a:r>
                        <a:rPr lang="en-US" altLang="ko-KR" sz="700" dirty="0" smtClean="0"/>
                        <a:t>Lv</a:t>
                      </a:r>
                      <a:br>
                        <a:rPr lang="en-US" altLang="ko-KR" sz="700" dirty="0" smtClean="0"/>
                      </a:br>
                      <a:r>
                        <a:rPr lang="en-US" altLang="ko-KR" sz="700" dirty="0" smtClean="0"/>
                        <a:t>(</a:t>
                      </a:r>
                      <a:r>
                        <a:rPr lang="en-US" altLang="ko-KR" sz="700" dirty="0" err="1" smtClean="0"/>
                        <a:t>targetLv</a:t>
                      </a:r>
                      <a:r>
                        <a:rPr lang="en-US" altLang="ko-KR" sz="700" dirty="0" smtClean="0"/>
                        <a:t>)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Common </a:t>
                      </a:r>
                      <a:r>
                        <a:rPr lang="ko-KR" altLang="en-US" sz="700" dirty="0" smtClean="0"/>
                        <a:t>자원 타입</a:t>
                      </a:r>
                      <a:r>
                        <a:rPr lang="en-US" altLang="ko-KR" sz="700" dirty="0" smtClean="0"/>
                        <a:t/>
                      </a:r>
                      <a:br>
                        <a:rPr lang="en-US" altLang="ko-KR" sz="700" dirty="0" smtClean="0"/>
                      </a:br>
                      <a:r>
                        <a:rPr lang="en-US" altLang="ko-KR" sz="700" dirty="0" smtClean="0"/>
                        <a:t>(</a:t>
                      </a:r>
                      <a:r>
                        <a:rPr lang="en-US" altLang="ko-KR" sz="700" dirty="0" err="1" smtClean="0"/>
                        <a:t>priceTypeCommon</a:t>
                      </a:r>
                      <a:r>
                        <a:rPr lang="en-US" altLang="ko-KR" sz="700" dirty="0" smtClean="0"/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Common </a:t>
                      </a:r>
                      <a:r>
                        <a:rPr lang="ko-KR" altLang="en-US" sz="700" dirty="0" smtClean="0"/>
                        <a:t>기본 가격</a:t>
                      </a:r>
                      <a:r>
                        <a:rPr lang="en-US" altLang="ko-KR" sz="700" dirty="0" smtClean="0"/>
                        <a:t/>
                      </a:r>
                      <a:br>
                        <a:rPr lang="en-US" altLang="ko-KR" sz="700" dirty="0" smtClean="0"/>
                      </a:br>
                      <a:r>
                        <a:rPr lang="en-US" altLang="ko-KR" sz="700" dirty="0" smtClean="0"/>
                        <a:t>(</a:t>
                      </a:r>
                      <a:r>
                        <a:rPr lang="en-US" altLang="ko-KR" sz="700" dirty="0" err="1" smtClean="0"/>
                        <a:t>basePriceCommon</a:t>
                      </a:r>
                      <a:r>
                        <a:rPr lang="en-US" altLang="ko-KR" sz="700" dirty="0" smtClean="0"/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Special </a:t>
                      </a:r>
                      <a:r>
                        <a:rPr lang="ko-KR" altLang="en-US" sz="700" dirty="0" smtClean="0"/>
                        <a:t>자원 타입</a:t>
                      </a:r>
                      <a:r>
                        <a:rPr lang="en-US" altLang="ko-KR" sz="700" dirty="0" smtClean="0"/>
                        <a:t/>
                      </a:r>
                      <a:br>
                        <a:rPr lang="en-US" altLang="ko-KR" sz="700" dirty="0" smtClean="0"/>
                      </a:br>
                      <a:r>
                        <a:rPr lang="en-US" altLang="ko-KR" sz="700" dirty="0" smtClean="0"/>
                        <a:t>(</a:t>
                      </a:r>
                      <a:r>
                        <a:rPr lang="en-US" altLang="ko-KR" sz="700" dirty="0" err="1" smtClean="0"/>
                        <a:t>priceTypeSpecial</a:t>
                      </a:r>
                      <a:r>
                        <a:rPr lang="en-US" altLang="ko-KR" sz="700" dirty="0" smtClean="0"/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Special </a:t>
                      </a:r>
                      <a:r>
                        <a:rPr lang="ko-KR" altLang="en-US" sz="700" dirty="0" smtClean="0"/>
                        <a:t>기본 가격</a:t>
                      </a:r>
                      <a:r>
                        <a:rPr lang="en-US" altLang="ko-KR" sz="700" dirty="0" smtClean="0"/>
                        <a:t/>
                      </a:r>
                      <a:br>
                        <a:rPr lang="en-US" altLang="ko-KR" sz="700" dirty="0" smtClean="0"/>
                      </a:br>
                      <a:r>
                        <a:rPr lang="en-US" altLang="ko-KR" sz="700" dirty="0" smtClean="0"/>
                        <a:t>(</a:t>
                      </a:r>
                      <a:r>
                        <a:rPr lang="en-US" altLang="ko-KR" sz="700" dirty="0" err="1" smtClean="0"/>
                        <a:t>basePriceSpecial</a:t>
                      </a:r>
                      <a:r>
                        <a:rPr lang="en-US" altLang="ko-KR" sz="700" dirty="0" smtClean="0"/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 </a:t>
                      </a:r>
                      <a:br>
                        <a:rPr lang="en-US" altLang="ko-KR" sz="700" dirty="0" smtClean="0"/>
                      </a:br>
                      <a:r>
                        <a:rPr lang="en-US" altLang="ko-KR" sz="700" dirty="0" smtClean="0"/>
                        <a:t>(</a:t>
                      </a:r>
                      <a:r>
                        <a:rPr lang="ko-KR" altLang="en-US" sz="700" dirty="0" smtClean="0"/>
                        <a:t>구매 시</a:t>
                      </a:r>
                      <a:r>
                        <a:rPr lang="en-US" altLang="ko-KR" sz="700" dirty="0" smtClean="0"/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Jewel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80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80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120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Jewel</a:t>
                      </a:r>
                      <a:endParaRPr lang="ko-KR" altLang="en-US" sz="700" dirty="0" smtClean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5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120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 smtClean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120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6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140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140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7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180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Jewel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8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240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240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9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260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 smtClean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260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...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rgbClr val="9933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...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rgbClr val="9933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28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4400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Jewel</a:t>
                      </a:r>
                      <a:endParaRPr lang="ko-KR" altLang="en-US" sz="700" dirty="0" smtClean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110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29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5000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Jewel</a:t>
                      </a:r>
                      <a:endParaRPr lang="ko-KR" altLang="en-US" sz="700" dirty="0" smtClean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120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30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Coin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5400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/>
                        <a:t>Jewel</a:t>
                      </a:r>
                      <a:endParaRPr lang="ko-KR" altLang="en-US" sz="700" dirty="0" smtClean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/>
                        <a:t>140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512" y="769268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별로 지정된 기본 업그레이드 비용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스킬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공통으로 사용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1456" y="1057300"/>
            <a:ext cx="37433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구매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가격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targetLv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1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priceType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...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basePrice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...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참조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l">
              <a:buFont typeface="+mj-lt"/>
              <a:buAutoNum type="arabicParenR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l">
              <a:buFont typeface="+mj-lt"/>
              <a:buAutoNum type="arabicParenR"/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레벨로 업그레이드 할 시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targetLv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priceType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...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basePrice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...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참조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참조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테이블이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Common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priceTypeCommon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basePriceCommon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값을 사용한다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>
              <a:buFont typeface="+mj-lt"/>
              <a:buAutoNum type="arabicParenR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참조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테이블이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Special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priceTypeSpecial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basePriceSpecial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arenR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레벨과 테이블 따라 참조한 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basePrice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...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값에 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고유의 </a:t>
            </a:r>
            <a:r>
              <a:rPr lang="en-US" altLang="ko-KR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lvUpPriceMulti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곱한다음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소수점 이하의 값을 올림으로 처리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6096" y="3289548"/>
            <a:ext cx="3539752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계산 방식 예시</a:t>
            </a:r>
            <a: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/>
            <a:r>
              <a:rPr lang="ko-KR" altLang="en-US" sz="9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헤스티</a:t>
            </a:r>
            <a:r>
              <a:rPr lang="ko-KR" altLang="en-US" sz="9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캐릭터가 레벨</a:t>
            </a:r>
            <a:r>
              <a:rPr lang="en-US" altLang="ko-KR" sz="9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레벨 </a:t>
            </a:r>
            <a:r>
              <a:rPr lang="en-US" altLang="ko-KR" sz="9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업그레이드 할 경우</a:t>
            </a:r>
            <a:endParaRPr lang="en-US" altLang="ko-KR" sz="900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9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가져올 값</a:t>
            </a:r>
            <a:endParaRPr lang="en-US" altLang="ko-KR" sz="900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헤스티아의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lvUpPriceMulti</a:t>
            </a:r>
            <a: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10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헤스티아의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priceTableType</a:t>
            </a:r>
            <a: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Special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업그레이드 할 목표 레벨 </a:t>
            </a:r>
            <a:r>
              <a:rPr lang="en-US" altLang="ko-KR" sz="9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targetLv</a:t>
            </a:r>
            <a: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3</a:t>
            </a:r>
          </a:p>
          <a:p>
            <a:endParaRPr lang="en-US" altLang="ko-KR" sz="900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 레벨이 </a:t>
            </a:r>
            <a: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이고 </a:t>
            </a:r>
            <a:r>
              <a:rPr lang="ko-KR" altLang="en-US" sz="9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헤스티</a:t>
            </a:r>
            <a:r>
              <a:rPr lang="ko-KR" altLang="en-US" sz="9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</a:t>
            </a:r>
            <a:r>
              <a:rPr lang="ko-KR" altLang="en-US" sz="9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테이블이 </a:t>
            </a:r>
            <a: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Special 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이므로 </a:t>
            </a:r>
            <a: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targetLv</a:t>
            </a:r>
            <a: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3 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9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priceTypeSpecial</a:t>
            </a:r>
            <a:r>
              <a:rPr lang="en-US" altLang="ko-KR" sz="9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9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basePriceSpecial</a:t>
            </a:r>
            <a:r>
              <a:rPr lang="en-US" altLang="ko-KR" sz="9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</a:t>
            </a:r>
            <a:r>
              <a:rPr lang="en-US" altLang="ko-KR" sz="9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(Coin, 80)</a:t>
            </a:r>
          </a:p>
          <a:p>
            <a:endParaRPr lang="en-US" altLang="ko-KR" sz="9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 타입 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Coin</a:t>
            </a:r>
            <a:b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업그레이드 비용 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9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Math.ceil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 </a:t>
            </a:r>
            <a:r>
              <a:rPr lang="en-US" altLang="ko-KR" sz="9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* </a:t>
            </a:r>
            <a:r>
              <a:rPr lang="en-US" altLang="ko-KR" sz="9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) = </a:t>
            </a:r>
            <a:r>
              <a:rPr lang="en-US" altLang="ko-KR" sz="9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800</a:t>
            </a:r>
            <a:endParaRPr lang="ko-KR" altLang="en-US" sz="9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9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획득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레벨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527966"/>
              </p:ext>
            </p:extLst>
          </p:nvPr>
        </p:nvGraphicFramePr>
        <p:xfrm>
          <a:off x="263235" y="1201321"/>
          <a:ext cx="4092740" cy="420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64818"/>
                <a:gridCol w="1437370"/>
                <a:gridCol w="790552"/>
              </a:tblGrid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lvUpPriceMulti</a:t>
                      </a:r>
                      <a:endParaRPr lang="ko-KR" altLang="en-US" sz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타입</a:t>
                      </a:r>
                      <a:endParaRPr lang="ko-KR" altLang="en-US" sz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벨리안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보통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렉투스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보통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에피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보통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아리아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보통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엘란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보통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폴라리스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세라프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보통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포세이돈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보통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베네스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리리스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보통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크라이스리프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테인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보통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닥터 </a:t>
                      </a:r>
                      <a:r>
                        <a:rPr lang="en-US" altLang="ko-KR" sz="1200" dirty="0" smtClean="0"/>
                        <a:t>D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세라프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435256"/>
              </p:ext>
            </p:extLst>
          </p:nvPr>
        </p:nvGraphicFramePr>
        <p:xfrm>
          <a:off x="4651953" y="1201321"/>
          <a:ext cx="4092740" cy="420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6712"/>
                <a:gridCol w="1509238"/>
                <a:gridCol w="786790"/>
              </a:tblGrid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lvUpPriceMulti</a:t>
                      </a:r>
                      <a:endParaRPr lang="ko-KR" altLang="en-US" sz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타입</a:t>
                      </a:r>
                      <a:endParaRPr lang="ko-KR" altLang="en-US" sz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엔젤러스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케이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시리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헤스티아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엘라시안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엘프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드루이드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하데스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리나엘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네메시스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리피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고블린현자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제우스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다네프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0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샤모스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16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스페셜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263" marR="91263" marT="45631" marB="456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9512" y="769268"/>
            <a:ext cx="5054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별로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지정된 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lvUpPriceMulti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(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레벨별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basePriceCommon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* 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lvUpPriceMulti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08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32107"/>
              </p:ext>
            </p:extLst>
          </p:nvPr>
        </p:nvGraphicFramePr>
        <p:xfrm>
          <a:off x="865007" y="1057300"/>
          <a:ext cx="7667433" cy="43455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26673"/>
                <a:gridCol w="1368152"/>
                <a:gridCol w="2520280"/>
                <a:gridCol w="1872208"/>
                <a:gridCol w="1080120"/>
              </a:tblGrid>
              <a:tr h="5729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이미지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스킬이름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스킬효과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레벨업별</a:t>
                      </a:r>
                      <a:r>
                        <a:rPr lang="ko-KR" altLang="en-US" sz="1500" dirty="0" smtClean="0"/>
                        <a:t> 비용 배수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Max</a:t>
                      </a:r>
                      <a:r>
                        <a:rPr lang="ko-KR" altLang="en-US" sz="1500" dirty="0" smtClean="0"/>
                        <a:t>레벨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355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회오리 바람</a:t>
                      </a:r>
                      <a:endParaRPr lang="en-US" altLang="ko-KR" sz="1200" dirty="0" smtClean="0"/>
                    </a:p>
                    <a:p>
                      <a:pPr marL="0" lvl="1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/>
                        <a:t>(Whirlwind)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사용 시</a:t>
                      </a:r>
                      <a:r>
                        <a:rPr lang="en-US" altLang="ko-KR" sz="800" dirty="0" smtClean="0"/>
                        <a:t> </a:t>
                      </a:r>
                      <a:r>
                        <a:rPr lang="ko-KR" altLang="en-US" sz="800" dirty="0" smtClean="0"/>
                        <a:t>회오리 바람이 전체 전장을 가로 질러 지나가면서 모든 적에게 </a:t>
                      </a:r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60~640</a:t>
                      </a:r>
                      <a:r>
                        <a:rPr lang="ko-KR" altLang="en-US" sz="800" dirty="0" smtClean="0"/>
                        <a:t>의</a:t>
                      </a:r>
                      <a:r>
                        <a:rPr lang="en-US" altLang="ko-KR" sz="800" dirty="0" smtClean="0"/>
                        <a:t> </a:t>
                      </a:r>
                    </a:p>
                    <a:p>
                      <a:pPr algn="ctr"/>
                      <a:r>
                        <a:rPr lang="ko-KR" altLang="en-US" sz="800" dirty="0" err="1" smtClean="0"/>
                        <a:t>데미지를</a:t>
                      </a:r>
                      <a:r>
                        <a:rPr lang="ko-KR" altLang="en-US" sz="800" dirty="0" smtClean="0"/>
                        <a:t> 입히고 </a:t>
                      </a:r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3~8.8</a:t>
                      </a:r>
                      <a:r>
                        <a:rPr lang="en-US" altLang="ko-KR" sz="800" dirty="0" smtClean="0"/>
                        <a:t> m </a:t>
                      </a:r>
                      <a:r>
                        <a:rPr lang="ko-KR" altLang="en-US" sz="800" dirty="0" err="1" smtClean="0"/>
                        <a:t>넉백</a:t>
                      </a:r>
                      <a:r>
                        <a:rPr lang="ko-KR" altLang="en-US" sz="800" dirty="0" smtClean="0"/>
                        <a:t> 시킨다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smtClean="0"/>
                        <a:t>10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R" sz="1500" dirty="0" smtClean="0"/>
                        <a:t>30Lv</a:t>
                      </a:r>
                      <a:endParaRPr lang="en-US" altLang="ko-KR" sz="15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376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눈보라</a:t>
                      </a:r>
                      <a:endParaRPr lang="en-US" altLang="ko-KR" sz="1200" dirty="0" smtClean="0"/>
                    </a:p>
                    <a:p>
                      <a:pPr marL="0" lvl="1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/>
                        <a:t>(Snowstorm)</a:t>
                      </a:r>
                      <a:endParaRPr lang="en-US" altLang="ko-KR" sz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사용 시 전체 화면에 걸쳐 눈보라가 몰아쳐서 </a:t>
                      </a:r>
                      <a:endParaRPr lang="en-US" altLang="ko-KR" sz="800" dirty="0" smtClean="0"/>
                    </a:p>
                    <a:p>
                      <a:pPr algn="ctr"/>
                      <a:r>
                        <a:rPr lang="ko-KR" altLang="en-US" sz="800" dirty="0" smtClean="0"/>
                        <a:t>모든 적에게 </a:t>
                      </a:r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50~485</a:t>
                      </a:r>
                      <a:r>
                        <a:rPr lang="ko-KR" altLang="en-US" sz="800" dirty="0" smtClean="0"/>
                        <a:t>의</a:t>
                      </a:r>
                      <a:r>
                        <a:rPr lang="en-US" altLang="ko-KR" sz="800" dirty="0" smtClean="0"/>
                        <a:t> </a:t>
                      </a:r>
                      <a:r>
                        <a:rPr lang="ko-KR" altLang="en-US" sz="800" dirty="0" err="1" smtClean="0"/>
                        <a:t>데미지를</a:t>
                      </a:r>
                      <a:r>
                        <a:rPr lang="ko-KR" altLang="en-US" sz="800" dirty="0" smtClean="0"/>
                        <a:t> 입히고 </a:t>
                      </a:r>
                      <a:endParaRPr lang="en-US" altLang="ko-KR" sz="800" dirty="0" smtClean="0"/>
                    </a:p>
                    <a:p>
                      <a:pPr algn="ctr"/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8~13.8</a:t>
                      </a:r>
                      <a:r>
                        <a:rPr lang="en-US" altLang="ko-KR" sz="800" dirty="0" smtClean="0"/>
                        <a:t> </a:t>
                      </a:r>
                      <a:r>
                        <a:rPr lang="ko-KR" altLang="en-US" sz="800" dirty="0" smtClean="0"/>
                        <a:t>초</a:t>
                      </a:r>
                      <a:r>
                        <a:rPr lang="en-US" altLang="ko-KR" sz="800" dirty="0" smtClean="0"/>
                        <a:t> </a:t>
                      </a:r>
                      <a:r>
                        <a:rPr lang="ko-KR" altLang="en-US" sz="800" dirty="0" smtClean="0"/>
                        <a:t>동안 </a:t>
                      </a:r>
                      <a:r>
                        <a:rPr lang="ko-KR" altLang="en-US" sz="800" dirty="0" err="1" smtClean="0"/>
                        <a:t>디버프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슬로우</a:t>
                      </a:r>
                      <a:r>
                        <a:rPr lang="ko-KR" altLang="en-US" sz="800" dirty="0" smtClean="0"/>
                        <a:t> 상태로 만든다</a:t>
                      </a:r>
                      <a:r>
                        <a:rPr lang="en-US" altLang="ko-KR" sz="800" dirty="0" smtClean="0"/>
                        <a:t>.</a:t>
                      </a:r>
                      <a:endParaRPr lang="en-US" altLang="ko-KR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smtClean="0"/>
                        <a:t>10</a:t>
                      </a:r>
                      <a:endParaRPr lang="en-US" altLang="ko-KR" sz="15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500" dirty="0" smtClean="0"/>
                    </a:p>
                  </a:txBody>
                  <a:tcPr anchor="ctr"/>
                </a:tc>
              </a:tr>
              <a:tr h="71355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 typeface="Arial" panose="020B0604020202020204" pitchFamily="34" charset="0"/>
                        <a:buNone/>
                        <a:tabLst>
                          <a:tab pos="0" algn="l"/>
                        </a:tabLst>
                      </a:pPr>
                      <a:r>
                        <a:rPr lang="ko-KR" altLang="en-US" sz="1200" dirty="0" smtClean="0"/>
                        <a:t>낙뢰</a:t>
                      </a:r>
                      <a:endParaRPr lang="en-US" altLang="ko-KR" sz="1200" dirty="0" smtClean="0"/>
                    </a:p>
                    <a:p>
                      <a:pPr marL="0" lvl="1" indent="0" algn="ctr">
                        <a:buFont typeface="Arial" panose="020B0604020202020204" pitchFamily="34" charset="0"/>
                        <a:buNone/>
                        <a:tabLst>
                          <a:tab pos="0" algn="l"/>
                        </a:tabLst>
                      </a:pPr>
                      <a:r>
                        <a:rPr lang="en-US" altLang="ko-KR" sz="1200" dirty="0" smtClean="0"/>
                        <a:t>(Lighting)</a:t>
                      </a:r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사용 시 모든 적에게 </a:t>
                      </a:r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70~650</a:t>
                      </a:r>
                      <a:r>
                        <a:rPr lang="ko-KR" altLang="en-US" sz="800" dirty="0" smtClean="0"/>
                        <a:t>의 </a:t>
                      </a:r>
                      <a:r>
                        <a:rPr lang="ko-KR" altLang="en-US" sz="800" dirty="0" err="1" smtClean="0"/>
                        <a:t>데미지를</a:t>
                      </a:r>
                      <a:r>
                        <a:rPr lang="ko-KR" altLang="en-US" sz="800" dirty="0" smtClean="0"/>
                        <a:t> 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입히고</a:t>
                      </a:r>
                      <a:r>
                        <a:rPr lang="ko-KR" altLang="en-US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2~4.9</a:t>
                      </a:r>
                      <a:r>
                        <a:rPr lang="ko-KR" altLang="en-US" sz="800" dirty="0" smtClean="0"/>
                        <a:t>초 동안 </a:t>
                      </a:r>
                      <a:r>
                        <a:rPr lang="ko-KR" altLang="en-US" sz="800" dirty="0" err="1" smtClean="0"/>
                        <a:t>디버프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스턴에</a:t>
                      </a:r>
                      <a:r>
                        <a:rPr lang="ko-KR" altLang="en-US" sz="800" dirty="0" smtClean="0"/>
                        <a:t> 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걸리게 한다</a:t>
                      </a:r>
                      <a:r>
                        <a:rPr lang="en-US" altLang="ko-KR" sz="800" dirty="0" smtClean="0"/>
                        <a:t>.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14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</a:tr>
              <a:tr h="794311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거대화 </a:t>
                      </a:r>
                      <a:endParaRPr lang="en-US" altLang="ko-KR" sz="1200" dirty="0" smtClean="0"/>
                    </a:p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Giantizer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사용 시 모든 아군 캐릭터가 </a:t>
                      </a:r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10~18.7</a:t>
                      </a:r>
                      <a:r>
                        <a:rPr lang="ko-KR" altLang="en-US" sz="800" dirty="0" smtClean="0"/>
                        <a:t>초간 </a:t>
                      </a:r>
                      <a:endParaRPr lang="en-US" altLang="ko-KR" sz="8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공격력 </a:t>
                      </a:r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100~187</a:t>
                      </a:r>
                      <a:r>
                        <a:rPr lang="en-US" altLang="ko-KR" sz="800" dirty="0" smtClean="0"/>
                        <a:t> % </a:t>
                      </a:r>
                      <a:r>
                        <a:rPr lang="ko-KR" altLang="en-US" sz="800" dirty="0" smtClean="0"/>
                        <a:t>증가하는 </a:t>
                      </a:r>
                      <a:r>
                        <a:rPr lang="ko-KR" altLang="en-US" sz="800" dirty="0" err="1" smtClean="0"/>
                        <a:t>버프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파워업</a:t>
                      </a:r>
                      <a:r>
                        <a:rPr lang="ko-KR" altLang="en-US" sz="800" dirty="0" smtClean="0"/>
                        <a:t> </a:t>
                      </a:r>
                      <a:endParaRPr lang="en-US" altLang="ko-KR" sz="8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효과가 걸린다</a:t>
                      </a:r>
                      <a:r>
                        <a:rPr lang="en-US" altLang="ko-KR" sz="800" dirty="0" smtClean="0"/>
                        <a:t>.</a:t>
                      </a:r>
                      <a:endParaRPr lang="en-US" altLang="ko-KR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12</a:t>
                      </a:r>
                      <a:endParaRPr lang="en-US" altLang="ko-KR" sz="15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anchor="ctr"/>
                </a:tc>
              </a:tr>
              <a:tr h="71355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오염</a:t>
                      </a:r>
                      <a:endParaRPr lang="en-US" altLang="ko-KR" sz="1200" dirty="0" smtClean="0"/>
                    </a:p>
                    <a:p>
                      <a:pPr marL="0" lvl="1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smtClean="0"/>
                        <a:t>(Contamination)</a:t>
                      </a:r>
                      <a:endParaRPr lang="en-US" altLang="ko-KR" sz="12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사용 시 </a:t>
                      </a:r>
                      <a:r>
                        <a:rPr lang="ko-KR" altLang="en-US" sz="800" dirty="0" err="1" smtClean="0"/>
                        <a:t>독구름</a:t>
                      </a:r>
                      <a:r>
                        <a:rPr lang="ko-KR" altLang="en-US" sz="800" dirty="0" smtClean="0"/>
                        <a:t> 생성되어 </a:t>
                      </a:r>
                      <a:endParaRPr lang="en-US" altLang="ko-KR" sz="800" dirty="0" smtClean="0"/>
                    </a:p>
                    <a:p>
                      <a:pPr algn="ctr"/>
                      <a:r>
                        <a:rPr lang="ko-KR" altLang="en-US" sz="800" u="sng" dirty="0" smtClean="0"/>
                        <a:t>모든 적 캐릭터</a:t>
                      </a:r>
                      <a:r>
                        <a:rPr lang="ko-KR" altLang="en-US" sz="800" dirty="0" smtClean="0"/>
                        <a:t>에게 </a:t>
                      </a:r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9.2~15</a:t>
                      </a:r>
                      <a:r>
                        <a:rPr lang="ko-KR" altLang="en-US" sz="800" dirty="0" smtClean="0"/>
                        <a:t>초간 </a:t>
                      </a:r>
                      <a:endParaRPr lang="en-US" altLang="ko-KR" sz="800" dirty="0" smtClean="0"/>
                    </a:p>
                    <a:p>
                      <a:pPr algn="ctr"/>
                      <a:r>
                        <a:rPr lang="ko-KR" altLang="en-US" sz="800" dirty="0" smtClean="0"/>
                        <a:t>매 초마다 </a:t>
                      </a:r>
                      <a:r>
                        <a:rPr lang="en-US" altLang="ko-KR" sz="8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10~97</a:t>
                      </a:r>
                      <a:r>
                        <a:rPr lang="ko-KR" altLang="en-US" sz="800" dirty="0" smtClean="0"/>
                        <a:t>의 </a:t>
                      </a:r>
                      <a:r>
                        <a:rPr lang="ko-KR" altLang="en-US" sz="800" dirty="0" err="1" smtClean="0"/>
                        <a:t>데미지를</a:t>
                      </a:r>
                      <a:r>
                        <a:rPr lang="ko-KR" altLang="en-US" sz="800" dirty="0" smtClean="0"/>
                        <a:t> 주는 </a:t>
                      </a:r>
                      <a:endParaRPr lang="en-US" altLang="ko-KR" sz="800" dirty="0" smtClean="0"/>
                    </a:p>
                    <a:p>
                      <a:pPr algn="ctr"/>
                      <a:r>
                        <a:rPr lang="ko-KR" altLang="en-US" sz="800" dirty="0" err="1" smtClean="0"/>
                        <a:t>디버프</a:t>
                      </a:r>
                      <a:r>
                        <a:rPr lang="ko-KR" altLang="en-US" sz="800" dirty="0" smtClean="0"/>
                        <a:t> 중독 효과를 건다</a:t>
                      </a:r>
                      <a:r>
                        <a:rPr lang="en-US" altLang="ko-KR" sz="800" dirty="0" smtClean="0"/>
                        <a:t>.</a:t>
                      </a:r>
                      <a:r>
                        <a:rPr lang="ko-KR" altLang="en-US" sz="800" dirty="0" smtClean="0"/>
                        <a:t> 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smtClean="0"/>
                        <a:t>12</a:t>
                      </a:r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3235" y="21403"/>
            <a:ext cx="2720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소환사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스킬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A41EA115-1001-49DD-B1C5-0001F10A9B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43" y="1809907"/>
            <a:ext cx="399521" cy="399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21BB2ED2-30C3-446C-B4A1-E11D93E74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33" y="2511841"/>
            <a:ext cx="420331" cy="420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E3D29B4A-9328-401A-9580-2834B3F45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45" y="4081636"/>
            <a:ext cx="404306" cy="404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2138C8B-BD61-4A0C-AF30-588D3297D9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72" y="4861500"/>
            <a:ext cx="419679" cy="4196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D6A4029F-EF88-4CF2-A163-CF6EC6D55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49" y="3330683"/>
            <a:ext cx="426415" cy="4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특수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9893013-2738-45B4-BFF9-BA1B936B1687}"/>
              </a:ext>
            </a:extLst>
          </p:cNvPr>
          <p:cNvSpPr txBox="1"/>
          <p:nvPr/>
        </p:nvSpPr>
        <p:spPr>
          <a:xfrm>
            <a:off x="683569" y="841276"/>
            <a:ext cx="799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특수 스킬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유닛이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보유하고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전투 중 그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유닛에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의해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발동되는 스킬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>
              <a:buAutoNum type="arabicParenR"/>
            </a:pP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arenR"/>
            </a:pP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특수 스킬의 종류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수치 부분은 변경될 수 있음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시 발동되는 스킬 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포이즌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시 대상을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확률로 일정시간 동안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 초마다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일정의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데미지를 주는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포이즌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상태에 걸리게 한다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레벨에 따라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포이즌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데미지 증가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스턴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시 대상을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확률로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초간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스턴에 걸리게 한다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레벨에 따라 발동 확률 증가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넉백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시 대상을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확률로 일정 거리만큼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넉백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시킨다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레벨에 따라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넉백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거리 증가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파워업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시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확률로 자신에게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일정시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</a:t>
            </a:r>
            <a:r>
              <a:rPr lang="en-US" altLang="ko-KR" sz="105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일정 공격력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증가의 버프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파워업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효과를 건다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lvl="1"/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업 시 지속 시간 증가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헤이스트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앞뒤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범위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모든 아군 캐릭터에게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시간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동안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공속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이속이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일정확률로 증가하는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버프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헤이스트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효과를 준다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050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슬로우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시 대상을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확률로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일정시간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동안 공격속도와 이동속도가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일정확률로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감소하는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슬로우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상태에 걸리게 한다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업 시 지속 시간 증가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1"/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외 스킬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치유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앞뒤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 범위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내에 체력이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깍인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아군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유닛이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있을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그 체력을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일정치유량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만큼 치유한다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레벨에 따라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치유량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증가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7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특수 스킬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9893013-2738-45B4-BFF9-BA1B936B1687}"/>
              </a:ext>
            </a:extLst>
          </p:cNvPr>
          <p:cNvSpPr txBox="1"/>
          <p:nvPr/>
        </p:nvSpPr>
        <p:spPr>
          <a:xfrm>
            <a:off x="683569" y="913284"/>
            <a:ext cx="799288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 startAt="3"/>
            </a:pP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Font typeface="+mj-lt"/>
              <a:buAutoNum type="arabicParenR" startAt="3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성장 파라메터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marL="228600" indent="-228600">
              <a:buFont typeface="+mj-lt"/>
              <a:buAutoNum type="arabicParenR" startAt="3"/>
            </a:pP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특수 스킬에 따라 레벨별로 증가하는 파라메터가 존재하며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파란색 텍스트로 쓰여진 부분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레벨이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증가할 때의 해당 파라메터 증가 값을 스킬 데이터를 통해 관리한다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포이즌의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endParaRPr lang="en-US" altLang="ko-KR" sz="105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sz="1050" dirty="0" err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포이즌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시 대상을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15 %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확률로 지속시간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 동안 매 초마다 </a:t>
            </a:r>
            <a:r>
              <a:rPr lang="en-US" altLang="ko-KR" sz="10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20~200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데미지를 주는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디버프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포이즌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상태에 걸리게 한다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레벨에 따라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포이즌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데미지 증가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sz="105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성장 </a:t>
            </a:r>
            <a:r>
              <a:rPr lang="ko-KR" altLang="en-US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파라메터 </a:t>
            </a:r>
            <a:r>
              <a:rPr lang="en-US" altLang="ko-KR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</a:t>
            </a:r>
          </a:p>
          <a:p>
            <a:pPr lvl="2"/>
            <a:r>
              <a:rPr lang="ko-KR" altLang="en-US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성장 파라메터 </a:t>
            </a:r>
            <a:r>
              <a:rPr lang="ko-KR" altLang="en-US" sz="105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증가값</a:t>
            </a:r>
            <a:r>
              <a:rPr lang="ko-KR" altLang="en-US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레벨 당 </a:t>
            </a:r>
            <a:r>
              <a:rPr lang="en-US" altLang="ko-KR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 </a:t>
            </a:r>
            <a:r>
              <a:rPr lang="ko-KR" altLang="en-US" sz="105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 </a:t>
            </a:r>
            <a:endParaRPr lang="en-US" altLang="ko-KR" sz="105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05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5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유닛별</a:t>
            </a:r>
            <a:r>
              <a:rPr lang="ko-KR" altLang="en-US" sz="105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특수스킬 및 </a:t>
            </a:r>
            <a:r>
              <a:rPr lang="ko-KR" altLang="en-US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능력치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관련된 </a:t>
            </a:r>
            <a:r>
              <a:rPr lang="ko-KR" altLang="en-US" sz="105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수치값은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엑셀참조 </a:t>
            </a:r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  <a:hlinkClick r:id="rId3" action="ppaction://hlinkfile"/>
              </a:rPr>
              <a:t>클릭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5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63235" y="21403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보너스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어빌리티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1600" y="2036668"/>
            <a:ext cx="64787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보너스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어빌리티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유닛이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LV 10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도달 시 획득하는 추가 능력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 당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보너스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어빌리티를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보유한다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LV 10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도달 전에는 잠금 상태로 되어 있다가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LV 10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도달 시 정해진 확률에 따라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보너스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어빌리티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개가 부여된다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쥬얼을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사용하여 일정확률에 따라 보너스 </a:t>
            </a:r>
            <a:r>
              <a:rPr lang="ko-KR" altLang="en-US" sz="1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어빌리티를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재설정 할 수 있다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87624" y="162881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spc="-150" dirty="0" smtClean="0"/>
              <a:t>01</a:t>
            </a:r>
            <a:endParaRPr lang="ko-KR" altLang="en-US" sz="1050" b="1" spc="-15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17642" y="2221520"/>
            <a:ext cx="1302938" cy="4258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Flow Chart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20069" y="162881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spc="-150" dirty="0" smtClean="0"/>
              <a:t>02</a:t>
            </a:r>
            <a:endParaRPr lang="ko-KR" altLang="en-US" sz="1050" b="1" spc="-150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350087" y="2221520"/>
            <a:ext cx="1302938" cy="4258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소환사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17661" y="162881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spc="-150" dirty="0" smtClean="0"/>
              <a:t>03</a:t>
            </a:r>
            <a:endParaRPr lang="ko-KR" altLang="en-US" sz="1050" b="1" spc="-150" dirty="0" smtClean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3847679" y="2221520"/>
            <a:ext cx="1302938" cy="4258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유닛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데이터 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34070" y="162881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spc="-150" dirty="0" smtClean="0"/>
              <a:t>04</a:t>
            </a:r>
            <a:endParaRPr lang="ko-KR" altLang="en-US" sz="1050" b="1" spc="-150" dirty="0" smtClean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364088" y="2221520"/>
            <a:ext cx="1302938" cy="4258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유닛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애니메이션 상태 구성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46238" y="1628812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spc="-150" dirty="0" smtClean="0"/>
              <a:t>05</a:t>
            </a:r>
            <a:endParaRPr lang="ko-KR" altLang="en-US" sz="1050" b="1" spc="-150" dirty="0" smtClean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876256" y="2221520"/>
            <a:ext cx="1302938" cy="4258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유닛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획득 및 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레벨업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94801" y="304076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spc="-150" dirty="0" smtClean="0"/>
              <a:t>06</a:t>
            </a:r>
            <a:endParaRPr lang="ko-KR" altLang="en-US" sz="1050" b="1" spc="-150" dirty="0" smtClean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524819" y="3633468"/>
            <a:ext cx="1302938" cy="4258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소환사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스킬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30083" y="304076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spc="-150" dirty="0" smtClean="0"/>
              <a:t>07</a:t>
            </a:r>
            <a:endParaRPr lang="ko-KR" altLang="en-US" sz="1050" b="1" spc="-150" dirty="0" smtClean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060101" y="3633468"/>
            <a:ext cx="1302938" cy="4258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</a:rPr>
              <a:t>유닛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특수 스킬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45539" y="304076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spc="-150" dirty="0" smtClean="0"/>
              <a:t>08</a:t>
            </a:r>
            <a:endParaRPr lang="ko-KR" altLang="en-US" sz="1050" b="1" spc="-150" dirty="0" smtClean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4575557" y="3633468"/>
            <a:ext cx="1302938" cy="4258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보너스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어빌리티</a:t>
            </a:r>
            <a:endParaRPr lang="ko-KR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44084" y="3040760"/>
            <a:ext cx="562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 b="1" spc="-150" dirty="0" smtClean="0"/>
              <a:t>09</a:t>
            </a:r>
            <a:endParaRPr lang="ko-KR" altLang="en-US" sz="1050" b="1" spc="-150" dirty="0" smtClean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074102" y="3633468"/>
            <a:ext cx="1302938" cy="42583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시연 영상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0392" y="313432"/>
            <a:ext cx="184731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endParaRPr lang="ko-KR" altLang="en-US" sz="36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63235" y="21403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46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63235" y="21403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보너스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어빌리티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19885"/>
              </p:ext>
            </p:extLst>
          </p:nvPr>
        </p:nvGraphicFramePr>
        <p:xfrm>
          <a:off x="395537" y="761156"/>
          <a:ext cx="4104455" cy="42621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39"/>
                <a:gridCol w="504056"/>
                <a:gridCol w="2664296"/>
                <a:gridCol w="576064"/>
              </a:tblGrid>
              <a:tr h="270232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아이콘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어빌리티</a:t>
                      </a:r>
                      <a:r>
                        <a:rPr lang="ko-KR" altLang="en-US" sz="700" dirty="0" smtClean="0"/>
                        <a:t> 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획득</a:t>
                      </a:r>
                      <a:r>
                        <a:rPr lang="en-US" altLang="ko-KR" sz="700" dirty="0" smtClean="0"/>
                        <a:t/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확률 </a:t>
                      </a:r>
                      <a:r>
                        <a:rPr lang="en-US" altLang="ko-KR" sz="700" dirty="0" smtClean="0"/>
                        <a:t>%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공격력 증가 </a:t>
                      </a:r>
                      <a:r>
                        <a:rPr lang="en-US" altLang="ko-KR" sz="700" dirty="0" smtClean="0"/>
                        <a:t>ATK UP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캐릭터의 공격력이 </a:t>
                      </a:r>
                      <a:r>
                        <a:rPr lang="en-US" altLang="ko-KR" sz="700" dirty="0" smtClean="0"/>
                        <a:t>6 % </a:t>
                      </a:r>
                      <a:r>
                        <a:rPr lang="ko-KR" altLang="en-US" sz="700" dirty="0" smtClean="0"/>
                        <a:t>증가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공격력 증가 </a:t>
                      </a:r>
                      <a:r>
                        <a:rPr lang="en-US" altLang="ko-KR" sz="700" dirty="0" smtClean="0"/>
                        <a:t>ATK UP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캐릭터의 공격력이 </a:t>
                      </a:r>
                      <a:r>
                        <a:rPr lang="en-US" altLang="ko-KR" sz="700" dirty="0" smtClean="0"/>
                        <a:t>10 % </a:t>
                      </a:r>
                      <a:r>
                        <a:rPr lang="ko-KR" altLang="en-US" sz="700" dirty="0" smtClean="0"/>
                        <a:t>증가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공격력 증가 </a:t>
                      </a:r>
                      <a:r>
                        <a:rPr lang="en-US" altLang="ko-KR" sz="700" dirty="0" smtClean="0"/>
                        <a:t>ATK UP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캐릭터의 공격력이 </a:t>
                      </a:r>
                      <a:r>
                        <a:rPr lang="en-US" altLang="ko-KR" sz="700" dirty="0" smtClean="0"/>
                        <a:t>15 % </a:t>
                      </a:r>
                      <a:r>
                        <a:rPr lang="ko-KR" altLang="en-US" sz="700" dirty="0" smtClean="0"/>
                        <a:t>증가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체력 증가 </a:t>
                      </a:r>
                      <a:r>
                        <a:rPr lang="en-US" altLang="ko-KR" sz="700" dirty="0" smtClean="0"/>
                        <a:t>HP UP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캐릭터의 체력이 </a:t>
                      </a:r>
                      <a:r>
                        <a:rPr lang="en-US" altLang="ko-KR" sz="700" dirty="0" smtClean="0"/>
                        <a:t>6 % </a:t>
                      </a:r>
                      <a:r>
                        <a:rPr lang="ko-KR" altLang="en-US" sz="700" dirty="0" smtClean="0"/>
                        <a:t>증가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체력 증가 </a:t>
                      </a:r>
                      <a:r>
                        <a:rPr lang="en-US" altLang="ko-KR" sz="700" dirty="0" smtClean="0"/>
                        <a:t>HP UP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캐릭터의 체력이 </a:t>
                      </a:r>
                      <a:r>
                        <a:rPr lang="en-US" altLang="ko-KR" sz="700" dirty="0" smtClean="0"/>
                        <a:t>10 % </a:t>
                      </a:r>
                      <a:r>
                        <a:rPr lang="ko-KR" altLang="en-US" sz="700" dirty="0" smtClean="0"/>
                        <a:t>증가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체력 증가 </a:t>
                      </a:r>
                      <a:r>
                        <a:rPr lang="en-US" altLang="ko-KR" sz="700" dirty="0" smtClean="0"/>
                        <a:t>HP UP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캐릭터의 체력이 </a:t>
                      </a:r>
                      <a:r>
                        <a:rPr lang="en-US" altLang="ko-KR" sz="700" dirty="0" smtClean="0"/>
                        <a:t>15 % </a:t>
                      </a:r>
                      <a:r>
                        <a:rPr lang="ko-KR" altLang="en-US" sz="700" dirty="0" smtClean="0"/>
                        <a:t>증가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이동속도 증가 </a:t>
                      </a:r>
                      <a:r>
                        <a:rPr lang="en-US" altLang="ko-KR" sz="700" dirty="0" smtClean="0"/>
                        <a:t>MOVE SPD UP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캐릭터의 이동 속도가 </a:t>
                      </a:r>
                      <a:r>
                        <a:rPr lang="en-US" altLang="ko-KR" sz="700" dirty="0" smtClean="0"/>
                        <a:t>6 % </a:t>
                      </a:r>
                      <a:r>
                        <a:rPr lang="ko-KR" altLang="en-US" sz="700" dirty="0" smtClean="0"/>
                        <a:t>증가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이동속도 증가 </a:t>
                      </a:r>
                      <a:r>
                        <a:rPr lang="en-US" altLang="ko-KR" sz="700" dirty="0" smtClean="0"/>
                        <a:t>MOVE SPD UP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캐릭터의 이동 속도가 </a:t>
                      </a:r>
                      <a:r>
                        <a:rPr lang="en-US" altLang="ko-KR" sz="700" dirty="0" smtClean="0"/>
                        <a:t>10 % </a:t>
                      </a:r>
                      <a:r>
                        <a:rPr lang="ko-KR" altLang="en-US" sz="700" dirty="0" smtClean="0"/>
                        <a:t>증가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이동속도 증가 </a:t>
                      </a:r>
                      <a:r>
                        <a:rPr lang="en-US" altLang="ko-KR" sz="700" dirty="0" smtClean="0"/>
                        <a:t>MOVE SPD UP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캐릭터의 이동 속도가 </a:t>
                      </a:r>
                      <a:r>
                        <a:rPr lang="en-US" altLang="ko-KR" sz="700" dirty="0" smtClean="0"/>
                        <a:t>15 % </a:t>
                      </a:r>
                      <a:r>
                        <a:rPr lang="ko-KR" altLang="en-US" sz="700" dirty="0" smtClean="0"/>
                        <a:t>증가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76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쿨타임</a:t>
                      </a:r>
                      <a:r>
                        <a:rPr lang="ko-KR" altLang="en-US" sz="700" dirty="0" smtClean="0"/>
                        <a:t> 감소 </a:t>
                      </a:r>
                      <a:r>
                        <a:rPr lang="en-US" altLang="ko-KR" sz="700" dirty="0" smtClean="0"/>
                        <a:t>DEC COOLDOWN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캐릭터의 생산 </a:t>
                      </a:r>
                      <a:r>
                        <a:rPr lang="ko-KR" altLang="en-US" sz="700" dirty="0" err="1" smtClean="0"/>
                        <a:t>쿨타임이</a:t>
                      </a:r>
                      <a:r>
                        <a:rPr lang="ko-KR" altLang="en-US" sz="700" dirty="0" smtClean="0"/>
                        <a:t> </a:t>
                      </a:r>
                      <a:r>
                        <a:rPr lang="en-US" altLang="ko-KR" sz="700" dirty="0" smtClean="0"/>
                        <a:t>8 % </a:t>
                      </a:r>
                      <a:r>
                        <a:rPr lang="ko-KR" altLang="en-US" sz="700" dirty="0" smtClean="0"/>
                        <a:t>감소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769892"/>
              </p:ext>
            </p:extLst>
          </p:nvPr>
        </p:nvGraphicFramePr>
        <p:xfrm>
          <a:off x="4644008" y="769268"/>
          <a:ext cx="4104455" cy="42659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504056"/>
                <a:gridCol w="2664295"/>
                <a:gridCol w="576064"/>
              </a:tblGrid>
              <a:tr h="27900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아이콘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어빌리티</a:t>
                      </a:r>
                      <a:r>
                        <a:rPr lang="ko-KR" altLang="en-US" sz="700" dirty="0" smtClean="0"/>
                        <a:t> 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/>
                        <a:t>획득</a:t>
                      </a:r>
                      <a:r>
                        <a:rPr lang="en-US" altLang="ko-KR" sz="700" dirty="0" smtClean="0"/>
                        <a:t/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확률 </a:t>
                      </a:r>
                      <a:r>
                        <a:rPr lang="en-US" altLang="ko-KR" sz="700" dirty="0" smtClean="0"/>
                        <a:t>%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쿨타임</a:t>
                      </a:r>
                      <a:r>
                        <a:rPr lang="ko-KR" altLang="en-US" sz="700" dirty="0" smtClean="0"/>
                        <a:t> 감소 </a:t>
                      </a:r>
                      <a:r>
                        <a:rPr lang="en-US" altLang="ko-KR" sz="700" dirty="0" smtClean="0"/>
                        <a:t>DEC COOLDOWN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캐릭터의 생산 </a:t>
                      </a:r>
                      <a:r>
                        <a:rPr lang="ko-KR" altLang="en-US" sz="700" dirty="0" err="1" smtClean="0"/>
                        <a:t>쿨타임이</a:t>
                      </a:r>
                      <a:r>
                        <a:rPr lang="ko-KR" altLang="en-US" sz="700" dirty="0" smtClean="0"/>
                        <a:t> </a:t>
                      </a:r>
                      <a:r>
                        <a:rPr lang="en-US" altLang="ko-KR" sz="700" dirty="0" smtClean="0"/>
                        <a:t>14 % </a:t>
                      </a:r>
                      <a:r>
                        <a:rPr lang="ko-KR" altLang="en-US" sz="700" dirty="0" smtClean="0"/>
                        <a:t>감소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쿨타임</a:t>
                      </a:r>
                      <a:r>
                        <a:rPr lang="ko-KR" altLang="en-US" sz="700" dirty="0" smtClean="0"/>
                        <a:t> 감소 </a:t>
                      </a:r>
                      <a:r>
                        <a:rPr lang="en-US" altLang="ko-KR" sz="700" dirty="0" smtClean="0"/>
                        <a:t>DEC COOLDOWN</a:t>
                      </a:r>
                    </a:p>
                    <a:p>
                      <a:pPr latinLnBrk="1"/>
                      <a:r>
                        <a:rPr lang="ko-KR" altLang="en-US" sz="700" dirty="0" smtClean="0"/>
                        <a:t>캐릭터의 생산 </a:t>
                      </a:r>
                      <a:r>
                        <a:rPr lang="ko-KR" altLang="en-US" sz="700" dirty="0" err="1" smtClean="0"/>
                        <a:t>쿨타임이</a:t>
                      </a:r>
                      <a:r>
                        <a:rPr lang="ko-KR" altLang="en-US" sz="700" dirty="0" smtClean="0"/>
                        <a:t> </a:t>
                      </a:r>
                      <a:r>
                        <a:rPr lang="en-US" altLang="ko-KR" sz="700" dirty="0" smtClean="0"/>
                        <a:t>20 % </a:t>
                      </a:r>
                      <a:r>
                        <a:rPr lang="ko-KR" altLang="en-US" sz="700" dirty="0" smtClean="0"/>
                        <a:t>감소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에너지 소모량 감소 </a:t>
                      </a:r>
                      <a:r>
                        <a:rPr lang="en-US" altLang="ko-KR" sz="700" dirty="0" smtClean="0"/>
                        <a:t>DEC ENERGY</a:t>
                      </a:r>
                      <a:r>
                        <a:rPr lang="en-US" altLang="ko-KR" sz="700" baseline="0" dirty="0" smtClean="0"/>
                        <a:t> COST</a:t>
                      </a:r>
                      <a:r>
                        <a:rPr lang="en-US" altLang="ko-KR" sz="700" dirty="0" smtClean="0"/>
                        <a:t/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캐릭터의 생산 에너지 소모량 </a:t>
                      </a:r>
                      <a:r>
                        <a:rPr lang="en-US" altLang="ko-KR" sz="700" dirty="0" smtClean="0"/>
                        <a:t>1 </a:t>
                      </a:r>
                      <a:r>
                        <a:rPr lang="ko-KR" altLang="en-US" sz="700" dirty="0" smtClean="0"/>
                        <a:t>감소 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14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체력 흡수 </a:t>
                      </a:r>
                      <a:r>
                        <a:rPr lang="en-US" altLang="ko-KR" sz="700" dirty="0" smtClean="0"/>
                        <a:t>HP DRAIN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공격</a:t>
                      </a:r>
                      <a:r>
                        <a:rPr lang="ko-KR" altLang="en-US" sz="700" baseline="0" dirty="0" smtClean="0"/>
                        <a:t> 시 적에게 입힌 </a:t>
                      </a:r>
                      <a:r>
                        <a:rPr lang="ko-KR" altLang="en-US" sz="700" baseline="0" dirty="0" err="1" smtClean="0"/>
                        <a:t>데미지의</a:t>
                      </a:r>
                      <a:r>
                        <a:rPr lang="ko-KR" altLang="en-US" sz="700" baseline="0" dirty="0" smtClean="0"/>
                        <a:t> </a:t>
                      </a:r>
                      <a:r>
                        <a:rPr lang="en-US" altLang="ko-KR" sz="700" baseline="0" dirty="0" smtClean="0"/>
                        <a:t>6 % </a:t>
                      </a:r>
                      <a:r>
                        <a:rPr lang="ko-KR" altLang="en-US" sz="700" baseline="0" dirty="0" smtClean="0"/>
                        <a:t>만큼 자신의 </a:t>
                      </a:r>
                      <a:r>
                        <a:rPr lang="en-US" altLang="ko-KR" sz="700" baseline="0" dirty="0" smtClean="0"/>
                        <a:t>HP</a:t>
                      </a:r>
                      <a:r>
                        <a:rPr lang="ko-KR" altLang="en-US" sz="700" baseline="0" dirty="0" smtClean="0"/>
                        <a:t>를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dirty="0" smtClean="0"/>
                        <a:t>회복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15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체력 흡수 </a:t>
                      </a:r>
                      <a:r>
                        <a:rPr lang="en-US" altLang="ko-KR" sz="700" dirty="0" smtClean="0"/>
                        <a:t>HP DRAIN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공격</a:t>
                      </a:r>
                      <a:r>
                        <a:rPr lang="ko-KR" altLang="en-US" sz="700" baseline="0" dirty="0" smtClean="0"/>
                        <a:t> 시 적에게 입힌 </a:t>
                      </a:r>
                      <a:r>
                        <a:rPr lang="ko-KR" altLang="en-US" sz="700" baseline="0" dirty="0" err="1" smtClean="0"/>
                        <a:t>데미지의</a:t>
                      </a:r>
                      <a:r>
                        <a:rPr lang="ko-KR" altLang="en-US" sz="700" baseline="0" dirty="0" smtClean="0"/>
                        <a:t> </a:t>
                      </a:r>
                      <a:r>
                        <a:rPr lang="en-US" altLang="ko-KR" sz="700" baseline="0" dirty="0" smtClean="0"/>
                        <a:t>10 % </a:t>
                      </a:r>
                      <a:r>
                        <a:rPr lang="ko-KR" altLang="en-US" sz="700" baseline="0" dirty="0" smtClean="0"/>
                        <a:t>만큼 자신의 </a:t>
                      </a:r>
                      <a:r>
                        <a:rPr lang="en-US" altLang="ko-KR" sz="700" baseline="0" dirty="0" smtClean="0"/>
                        <a:t>HP</a:t>
                      </a:r>
                      <a:r>
                        <a:rPr lang="ko-KR" altLang="en-US" sz="700" baseline="0" dirty="0" smtClean="0"/>
                        <a:t>를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dirty="0" smtClean="0"/>
                        <a:t>회복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16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체력 흡수 </a:t>
                      </a:r>
                      <a:r>
                        <a:rPr lang="en-US" altLang="ko-KR" sz="700" dirty="0" smtClean="0"/>
                        <a:t>HP DRAIN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공격</a:t>
                      </a:r>
                      <a:r>
                        <a:rPr lang="ko-KR" altLang="en-US" sz="700" baseline="0" dirty="0" smtClean="0"/>
                        <a:t> 시 적에게 입힌 </a:t>
                      </a:r>
                      <a:r>
                        <a:rPr lang="ko-KR" altLang="en-US" sz="700" baseline="0" dirty="0" err="1" smtClean="0"/>
                        <a:t>데미지의</a:t>
                      </a:r>
                      <a:r>
                        <a:rPr lang="ko-KR" altLang="en-US" sz="700" baseline="0" dirty="0" smtClean="0"/>
                        <a:t> </a:t>
                      </a:r>
                      <a:r>
                        <a:rPr lang="en-US" altLang="ko-KR" sz="700" baseline="0" dirty="0" smtClean="0"/>
                        <a:t>15 % </a:t>
                      </a:r>
                      <a:r>
                        <a:rPr lang="ko-KR" altLang="en-US" sz="700" baseline="0" dirty="0" smtClean="0"/>
                        <a:t>만큼 자신의 </a:t>
                      </a:r>
                      <a:r>
                        <a:rPr lang="en-US" altLang="ko-KR" sz="700" baseline="0" dirty="0" smtClean="0"/>
                        <a:t>HP</a:t>
                      </a:r>
                      <a:r>
                        <a:rPr lang="ko-KR" altLang="en-US" sz="700" baseline="0" dirty="0" smtClean="0"/>
                        <a:t>를</a:t>
                      </a:r>
                      <a:r>
                        <a:rPr lang="en-US" altLang="ko-KR" sz="700" baseline="0" dirty="0" smtClean="0"/>
                        <a:t> </a:t>
                      </a:r>
                      <a:r>
                        <a:rPr lang="ko-KR" altLang="en-US" sz="700" baseline="0" dirty="0" smtClean="0"/>
                        <a:t>회복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17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폭탄 </a:t>
                      </a:r>
                      <a:r>
                        <a:rPr lang="en-US" altLang="ko-KR" sz="700" dirty="0" smtClean="0"/>
                        <a:t>BOMB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사망 시 폭탄을 터뜨려 주변 </a:t>
                      </a:r>
                      <a:r>
                        <a:rPr lang="en-US" altLang="ko-KR" sz="700" dirty="0" smtClean="0"/>
                        <a:t>1.5 m </a:t>
                      </a:r>
                      <a:r>
                        <a:rPr lang="ko-KR" altLang="en-US" sz="700" dirty="0" smtClean="0"/>
                        <a:t>범위 내 적에게 공격력의 </a:t>
                      </a:r>
                      <a:r>
                        <a:rPr lang="en-US" altLang="ko-KR" sz="700" dirty="0" smtClean="0"/>
                        <a:t>300 % </a:t>
                      </a:r>
                      <a:r>
                        <a:rPr lang="ko-KR" altLang="en-US" sz="700" dirty="0" smtClean="0"/>
                        <a:t>범위 피해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23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18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전기 충격 </a:t>
                      </a:r>
                      <a:r>
                        <a:rPr lang="en-US" altLang="ko-KR" sz="700" dirty="0" smtClean="0"/>
                        <a:t>SHOCK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공격</a:t>
                      </a:r>
                      <a:r>
                        <a:rPr lang="ko-KR" altLang="en-US" sz="700" baseline="0" dirty="0" smtClean="0"/>
                        <a:t> 시 </a:t>
                      </a:r>
                      <a:r>
                        <a:rPr lang="en-US" altLang="ko-KR" sz="700" baseline="0" dirty="0" smtClean="0"/>
                        <a:t>5 % </a:t>
                      </a:r>
                      <a:r>
                        <a:rPr lang="ko-KR" altLang="en-US" sz="700" baseline="0" dirty="0" smtClean="0"/>
                        <a:t>확률로 공격 </a:t>
                      </a:r>
                      <a:r>
                        <a:rPr lang="ko-KR" altLang="en-US" sz="700" baseline="0" dirty="0" err="1" smtClean="0"/>
                        <a:t>데미지와</a:t>
                      </a:r>
                      <a:r>
                        <a:rPr lang="ko-KR" altLang="en-US" sz="700" baseline="0" dirty="0" smtClean="0"/>
                        <a:t> 동일한 추가 </a:t>
                      </a:r>
                      <a:r>
                        <a:rPr lang="ko-KR" altLang="en-US" sz="700" baseline="0" dirty="0" err="1" smtClean="0"/>
                        <a:t>데미지</a:t>
                      </a:r>
                      <a:r>
                        <a:rPr lang="ko-KR" altLang="en-US" sz="700" baseline="0" dirty="0" smtClean="0"/>
                        <a:t> 및 </a:t>
                      </a:r>
                      <a:r>
                        <a:rPr lang="en-US" altLang="ko-KR" sz="700" baseline="0" dirty="0" smtClean="0"/>
                        <a:t>1</a:t>
                      </a:r>
                      <a:r>
                        <a:rPr lang="ko-KR" altLang="en-US" sz="700" baseline="0" dirty="0" smtClean="0"/>
                        <a:t>초 간 </a:t>
                      </a:r>
                      <a:r>
                        <a:rPr lang="ko-KR" altLang="en-US" sz="700" baseline="0" dirty="0" err="1" smtClean="0"/>
                        <a:t>스턴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8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23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19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전기 충격 </a:t>
                      </a:r>
                      <a:r>
                        <a:rPr lang="en-US" altLang="ko-KR" sz="700" dirty="0" smtClean="0"/>
                        <a:t>SHOCK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공격</a:t>
                      </a:r>
                      <a:r>
                        <a:rPr lang="ko-KR" altLang="en-US" sz="700" baseline="0" dirty="0" smtClean="0"/>
                        <a:t> 시 </a:t>
                      </a:r>
                      <a:r>
                        <a:rPr lang="en-US" altLang="ko-KR" sz="700" baseline="0" dirty="0" smtClean="0"/>
                        <a:t>9 % </a:t>
                      </a:r>
                      <a:r>
                        <a:rPr lang="ko-KR" altLang="en-US" sz="700" baseline="0" dirty="0" smtClean="0"/>
                        <a:t>확률로 공격 </a:t>
                      </a:r>
                      <a:r>
                        <a:rPr lang="ko-KR" altLang="en-US" sz="700" baseline="0" dirty="0" err="1" smtClean="0"/>
                        <a:t>데미지와</a:t>
                      </a:r>
                      <a:r>
                        <a:rPr lang="ko-KR" altLang="en-US" sz="700" baseline="0" dirty="0" smtClean="0"/>
                        <a:t> 동일한 추가 </a:t>
                      </a:r>
                      <a:r>
                        <a:rPr lang="ko-KR" altLang="en-US" sz="700" baseline="0" dirty="0" err="1" smtClean="0"/>
                        <a:t>데미지</a:t>
                      </a:r>
                      <a:r>
                        <a:rPr lang="ko-KR" altLang="en-US" sz="700" baseline="0" dirty="0" smtClean="0"/>
                        <a:t> 및 </a:t>
                      </a:r>
                      <a:r>
                        <a:rPr lang="en-US" altLang="ko-KR" sz="700" baseline="0" dirty="0" smtClean="0"/>
                        <a:t>1</a:t>
                      </a:r>
                      <a:r>
                        <a:rPr lang="ko-KR" altLang="en-US" sz="700" baseline="0" dirty="0" smtClean="0"/>
                        <a:t>초 간 </a:t>
                      </a:r>
                      <a:r>
                        <a:rPr lang="ko-KR" altLang="en-US" sz="700" baseline="0" dirty="0" err="1" smtClean="0"/>
                        <a:t>스턴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23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/>
                        <a:t>전기 충격 </a:t>
                      </a:r>
                      <a:r>
                        <a:rPr lang="en-US" altLang="ko-KR" sz="700" dirty="0" smtClean="0"/>
                        <a:t>SHOCK</a:t>
                      </a:r>
                      <a:br>
                        <a:rPr lang="en-US" altLang="ko-KR" sz="700" dirty="0" smtClean="0"/>
                      </a:br>
                      <a:r>
                        <a:rPr lang="ko-KR" altLang="en-US" sz="700" dirty="0" smtClean="0"/>
                        <a:t>공격</a:t>
                      </a:r>
                      <a:r>
                        <a:rPr lang="ko-KR" altLang="en-US" sz="700" baseline="0" dirty="0" smtClean="0"/>
                        <a:t> 시 </a:t>
                      </a:r>
                      <a:r>
                        <a:rPr lang="en-US" altLang="ko-KR" sz="700" baseline="0" dirty="0" smtClean="0"/>
                        <a:t>14 % </a:t>
                      </a:r>
                      <a:r>
                        <a:rPr lang="ko-KR" altLang="en-US" sz="700" baseline="0" dirty="0" smtClean="0"/>
                        <a:t>확률로 공격 </a:t>
                      </a:r>
                      <a:r>
                        <a:rPr lang="ko-KR" altLang="en-US" sz="700" baseline="0" dirty="0" err="1" smtClean="0"/>
                        <a:t>데미지와</a:t>
                      </a:r>
                      <a:r>
                        <a:rPr lang="ko-KR" altLang="en-US" sz="700" baseline="0" dirty="0" smtClean="0"/>
                        <a:t> 동일한 추가 </a:t>
                      </a:r>
                      <a:r>
                        <a:rPr lang="ko-KR" altLang="en-US" sz="700" baseline="0" dirty="0" err="1" smtClean="0"/>
                        <a:t>데미지</a:t>
                      </a:r>
                      <a:r>
                        <a:rPr lang="ko-KR" altLang="en-US" sz="700" baseline="0" dirty="0" smtClean="0"/>
                        <a:t> 및 </a:t>
                      </a:r>
                      <a:r>
                        <a:rPr lang="en-US" altLang="ko-KR" sz="700" baseline="0" dirty="0" smtClean="0"/>
                        <a:t>1</a:t>
                      </a:r>
                      <a:r>
                        <a:rPr lang="ko-KR" altLang="en-US" sz="700" baseline="0" dirty="0" smtClean="0"/>
                        <a:t>초 간 </a:t>
                      </a:r>
                      <a:r>
                        <a:rPr lang="ko-KR" altLang="en-US" sz="700" baseline="0" dirty="0" err="1" smtClean="0"/>
                        <a:t>스턴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903C0B92-7021-4F3F-BA47-5CF045B3B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91208"/>
            <a:ext cx="304409" cy="3044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903C0B92-7021-4F3F-BA47-5CF045B3B1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96786"/>
            <a:ext cx="304409" cy="3044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903C0B92-7021-4F3F-BA47-5CF045B3B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86351"/>
            <a:ext cx="304409" cy="3044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F28C9A0-F577-49C7-AA92-E1254B5BA6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85028"/>
            <a:ext cx="305094" cy="306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F28C9A0-F577-49C7-AA92-E1254B5BA6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9" y="2684343"/>
            <a:ext cx="305094" cy="306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F28C9A0-F577-49C7-AA92-E1254B5BA6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83613"/>
            <a:ext cx="305094" cy="306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AFCEE6FC-5236-47A3-A916-ED1B1FACEC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476994"/>
            <a:ext cx="306000" cy="30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AFCEE6FC-5236-47A3-A916-ED1B1FACEC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93" y="3865612"/>
            <a:ext cx="306000" cy="306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AFCEE6FC-5236-47A3-A916-ED1B1FACEC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93" y="4278045"/>
            <a:ext cx="306000" cy="306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541D56C-55C1-4DEA-917A-0A0ECCFA78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93" y="4671989"/>
            <a:ext cx="306000" cy="306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541D56C-55C1-4DEA-917A-0A0ECCFA78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089617"/>
            <a:ext cx="306000" cy="306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541D56C-55C1-4DEA-917A-0A0ECCFA78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552" y="1496786"/>
            <a:ext cx="306000" cy="306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8B4A7EC5-846A-4E79-8FDD-EF56F75D0D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83" y="1875834"/>
            <a:ext cx="306000" cy="306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147D9E0-2538-470D-8431-E09A10BC4BE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265496"/>
            <a:ext cx="306000" cy="306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147D9E0-2538-470D-8431-E09A10BC4BE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654176"/>
            <a:ext cx="306000" cy="306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147D9E0-2538-470D-8431-E09A10BC4BE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56" y="3043414"/>
            <a:ext cx="306000" cy="306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8FBE319C-67AF-410F-AAE5-891AAE5ACA1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5" y="3442212"/>
            <a:ext cx="306000" cy="306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9E05AE3-1DBB-427C-BA30-B610D4B684A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5" y="3856087"/>
            <a:ext cx="306000" cy="306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9E05AE3-1DBB-427C-BA30-B610D4B684A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56" y="4264407"/>
            <a:ext cx="306000" cy="306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39E05AE3-1DBB-427C-BA30-B610D4B684A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56" y="4667221"/>
            <a:ext cx="30600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63235" y="21403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09.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C:\Users\wltn8\Desktop\시연영상 썸네일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785" y="1057300"/>
            <a:ext cx="6850063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0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7744" y="2209428"/>
            <a:ext cx="43924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7744" y="3251272"/>
            <a:ext cx="4392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임현규</a:t>
            </a:r>
            <a:r>
              <a:rPr lang="en-US" altLang="ko-KR" sz="1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dqntm123@gmail.com</a:t>
            </a:r>
            <a:endParaRPr lang="en-US" altLang="ko-KR" sz="15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김지수</a:t>
            </a:r>
            <a:r>
              <a:rPr lang="en-US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5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jisu08451@gmail.com</a:t>
            </a:r>
            <a:endParaRPr lang="en-US" altLang="ko-KR" sz="15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4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290392" y="313432"/>
            <a:ext cx="184731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endParaRPr lang="ko-KR" altLang="en-US" sz="36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63235" y="21403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9592" y="1129308"/>
            <a:ext cx="300434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1" dirty="0" smtClean="0"/>
              <a:t>Flow Chart</a:t>
            </a:r>
            <a:endParaRPr lang="en-US" altLang="ko-KR" sz="1600" b="1" dirty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 err="1" smtClean="0"/>
              <a:t>소환</a:t>
            </a:r>
            <a:r>
              <a:rPr lang="ko-KR" altLang="en-US" sz="1600" b="1" dirty="0" err="1"/>
              <a:t>사</a:t>
            </a:r>
            <a:endParaRPr lang="en-US" altLang="ko-KR" sz="1600" b="1" dirty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 err="1" smtClean="0"/>
              <a:t>유닛</a:t>
            </a:r>
            <a:r>
              <a:rPr lang="ko-KR" altLang="en-US" sz="1600" b="1" dirty="0" smtClean="0"/>
              <a:t> 데이터 구성</a:t>
            </a:r>
            <a:endParaRPr lang="en-US" altLang="ko-KR" sz="1600" b="1" dirty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 err="1" smtClean="0"/>
              <a:t>유닛</a:t>
            </a:r>
            <a:r>
              <a:rPr lang="ko-KR" altLang="en-US" sz="1600" b="1" dirty="0" smtClean="0"/>
              <a:t> 애니메이션 상태 구성</a:t>
            </a:r>
            <a:endParaRPr lang="en-US" altLang="ko-KR" sz="1600" b="1" dirty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 err="1" smtClean="0"/>
              <a:t>유닛</a:t>
            </a:r>
            <a:r>
              <a:rPr lang="ko-KR" altLang="en-US" sz="1600" b="1" dirty="0" smtClean="0"/>
              <a:t> 획득 및 </a:t>
            </a:r>
            <a:r>
              <a:rPr lang="ko-KR" altLang="en-US" sz="1600" b="1" dirty="0" err="1" smtClean="0"/>
              <a:t>레벨업</a:t>
            </a:r>
            <a:endParaRPr lang="en-US" altLang="ko-KR" sz="1600" b="1" dirty="0" smtClean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 err="1" smtClean="0"/>
              <a:t>소환사</a:t>
            </a:r>
            <a:r>
              <a:rPr lang="ko-KR" altLang="en-US" sz="1600" b="1" dirty="0" smtClean="0"/>
              <a:t> 스킬</a:t>
            </a:r>
            <a:endParaRPr lang="en-US" altLang="ko-KR" sz="1600" b="1" dirty="0" smtClean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 err="1" smtClean="0"/>
              <a:t>유닛</a:t>
            </a:r>
            <a:r>
              <a:rPr lang="ko-KR" altLang="en-US" sz="1600" b="1" dirty="0" smtClean="0"/>
              <a:t> 특수 스킬</a:t>
            </a:r>
            <a:endParaRPr lang="en-US" altLang="ko-KR" sz="1600" b="1" dirty="0" smtClean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 smtClean="0"/>
              <a:t>보너스 </a:t>
            </a:r>
            <a:r>
              <a:rPr lang="ko-KR" altLang="en-US" sz="1600" b="1" dirty="0" err="1" smtClean="0"/>
              <a:t>어빌리티</a:t>
            </a:r>
            <a:endParaRPr lang="en-US" altLang="ko-KR" sz="1600" b="1" dirty="0" smtClean="0"/>
          </a:p>
          <a:p>
            <a:pPr marL="342900" indent="-342900">
              <a:buAutoNum type="arabicPeriod"/>
            </a:pP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 smtClean="0"/>
              <a:t>시연 영상</a:t>
            </a:r>
            <a:endParaRPr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40295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Flow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chart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27584" y="1561356"/>
            <a:ext cx="1512168" cy="75644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Init</a:t>
            </a:r>
            <a:endParaRPr lang="ko-KR" altLang="en-US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56769" y="1561356"/>
            <a:ext cx="1501579" cy="77118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endParaRPr lang="ko-KR" altLang="en-US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02560" y="3793604"/>
            <a:ext cx="1550538" cy="79208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Battle</a:t>
            </a:r>
            <a:endParaRPr lang="ko-KR" altLang="en-US" sz="16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47873" y="3793604"/>
            <a:ext cx="1512168" cy="79208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Lobby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436876" y="2209428"/>
            <a:ext cx="393532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686136" y="4297660"/>
            <a:ext cx="3686064" cy="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627784" y="4009628"/>
            <a:ext cx="3744416" cy="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207559" y="2353444"/>
            <a:ext cx="9592" cy="1296144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56856" y="738166"/>
            <a:ext cx="3636404" cy="138499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 algn="l">
              <a:buFont typeface="Arial" pitchFamily="34" charset="0"/>
              <a:buChar char="•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시작시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Init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씬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GDPR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창과 개인정보 보호 </a:t>
            </a:r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동의창이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차례대로 나오면서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두개의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창 모두 체크를 하게 되면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씬으로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넘어감</a:t>
            </a:r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씬에서는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DonDestroyOnLoad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통하여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싱글톤</a:t>
            </a:r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만든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ResourceManager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SoundManager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ThirdPartyManager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PlatformManager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AdMobManager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TimeManager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유닛창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스킬창등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관련된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모든것들을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7904" y="2658044"/>
            <a:ext cx="3240360" cy="73866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씬에서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Battle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씬으로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넘어가게되면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전투화면이 시작되고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씬에서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DonDestroyOnLoad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생성했던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싱글톤을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제외한 모든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들은 </a:t>
            </a:r>
            <a:r>
              <a:rPr lang="en-US" altLang="ko-KR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SetActive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(false)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 꺼버린다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79812" y="4441676"/>
            <a:ext cx="3240360" cy="90024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첫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배틀씬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화면으로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넘어간후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다시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메인화면으로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이동할때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Lobby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씬으로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넘어가게 되면서 </a:t>
            </a:r>
            <a:r>
              <a:rPr lang="en-US" altLang="ko-KR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SetActive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통하여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꺼놓앗던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모든것을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다시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켜게된다</a:t>
            </a:r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그렇게되면서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게임종료전까지는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Lobby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씬과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Battle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씬에서만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씬이동이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가능하다</a:t>
            </a:r>
          </a:p>
        </p:txBody>
      </p:sp>
    </p:spTree>
    <p:extLst>
      <p:ext uri="{BB962C8B-B14F-4D97-AF65-F5344CB8AC3E}">
        <p14:creationId xmlns:p14="http://schemas.microsoft.com/office/powerpoint/2010/main" val="22625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소환사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910" y="2137420"/>
            <a:ext cx="1440160" cy="20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576480"/>
              </p:ext>
            </p:extLst>
          </p:nvPr>
        </p:nvGraphicFramePr>
        <p:xfrm>
          <a:off x="2339752" y="1994677"/>
          <a:ext cx="6168010" cy="2316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33602"/>
                <a:gridCol w="1233602"/>
                <a:gridCol w="1233602"/>
                <a:gridCol w="1233602"/>
                <a:gridCol w="1233602"/>
              </a:tblGrid>
              <a:tr h="248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이름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기본체력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Max</a:t>
                      </a:r>
                      <a:r>
                        <a:rPr lang="ko-KR" altLang="en-US" sz="1300" dirty="0" smtClean="0"/>
                        <a:t>레벨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체력수치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강화비용</a:t>
                      </a:r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골드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747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/>
                        <a:t>루나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7Lv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87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87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12000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2000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87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18000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5000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87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25000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10000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87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34000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30000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487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45000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75000</a:t>
                      </a:r>
                      <a:endParaRPr lang="ko-KR" altLang="en-US" sz="13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01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697260"/>
            <a:ext cx="5513048" cy="379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데이터 구성 항목 별 설명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(name) : </a:t>
            </a:r>
          </a:p>
          <a:p>
            <a:pPr lvl="2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표시되는 명칭이 아닌 데이터에서 사용하는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고유 명칭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85800" lvl="1" indent="-228600">
              <a:buFont typeface="+mj-lt"/>
              <a:buAutoNum type="arabicParenR"/>
            </a:pPr>
            <a:endParaRPr lang="en-US" altLang="ko-KR" sz="10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타입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(type) 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노말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(NORMAL)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치유 타입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(HEAL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에너지 필요량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(cost) :</a:t>
            </a:r>
          </a:p>
          <a:p>
            <a:pPr lvl="2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전투 중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유닛을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소환 할 때 사용되는 에너지 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레벨과 상관없이 고정된 값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85800" lvl="1" indent="-228600">
              <a:buFont typeface="+mj-lt"/>
              <a:buAutoNum type="arabicParenR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쿨타임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cooltime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2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전투 중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소환 후 재소환까지 소요되는 시간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ms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쿨타임은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 </a:t>
            </a:r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경우에는 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사용되지 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않음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85850" lvl="2" indent="-171450"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데이터상에서는 </a:t>
            </a:r>
            <a:r>
              <a:rPr lang="en-US" altLang="ko-KR" sz="1000" dirty="0" err="1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</a:t>
            </a:r>
            <a:r>
              <a:rPr lang="en-US" altLang="ko-KR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altLang="ko-KR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상에서는 </a:t>
            </a:r>
            <a:r>
              <a:rPr lang="en-US" altLang="ko-KR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 (</a:t>
            </a:r>
            <a:r>
              <a:rPr lang="ko-KR" altLang="en-US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r>
              <a:rPr lang="en-US" altLang="ko-KR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환산하여 </a:t>
            </a:r>
            <a:r>
              <a:rPr lang="ko-KR" altLang="en-US" sz="1000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보여줌</a:t>
            </a:r>
            <a:endParaRPr lang="en-US" altLang="ko-KR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+mj-lt"/>
              <a:buAutoNum type="arabicParenR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수량 제한 여부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countLimit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</a:t>
            </a:r>
          </a:p>
          <a:p>
            <a:pPr lvl="2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전장에 동시에 소환할 수 있는 수량 제한 여부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힐러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등은 제한 없이 소환하게 되면 게임 진행이 지연 될 수 있어서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동시에 전투 필드상에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개만 소환 가능하게 제한이 필요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사망 시엔 재소환 가능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 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수량 제한 없음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전투 필드상에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 있을 때는 더 이상 생산불가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85850" lvl="2" indent="-171450">
              <a:buFont typeface="Wingdings" panose="05000000000000000000" pitchFamily="2" charset="2"/>
              <a:buChar char="Ø"/>
            </a:pP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수량 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제한 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여부는 적 </a:t>
            </a:r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경우에는 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사용되지 않음</a:t>
            </a:r>
            <a:endParaRPr lang="en-US" altLang="ko-KR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92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구성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552" y="938540"/>
            <a:ext cx="799404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arenR" startAt="6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체력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baseHp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</a:t>
            </a:r>
          </a:p>
          <a:p>
            <a:pPr lvl="2"/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때의 최대 체력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6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6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공격력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baseAtk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</a:t>
            </a:r>
          </a:p>
          <a:p>
            <a:pPr lvl="2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때의 공격력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6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6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당 증가 체력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hpIncLv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</a:t>
            </a:r>
          </a:p>
          <a:p>
            <a:pPr lvl="2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오를 때 마다 증가하는 최대 체력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85850" lvl="2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레벨에 따른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최대 체력 계산식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3"/>
            <a:r>
              <a:rPr lang="en-US" altLang="ko-KR" sz="10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maxHp</a:t>
            </a:r>
            <a:r>
              <a:rPr lang="en-US" altLang="ko-KR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en-US" altLang="ko-KR" sz="10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baseHp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((</a:t>
            </a:r>
            <a:r>
              <a:rPr lang="en-US" altLang="ko-KR" sz="10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</a:t>
            </a:r>
            <a:r>
              <a:rPr lang="en-US" altLang="ko-KR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 * </a:t>
            </a:r>
            <a:r>
              <a:rPr lang="en-US" altLang="ko-KR" sz="10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hplncLv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6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6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당 증가 공격력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atkIncLv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</a:t>
            </a:r>
          </a:p>
          <a:p>
            <a:pPr lvl="2"/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오를 때 마다 증가하는 공격력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85850" lvl="2" indent="-171450">
              <a:buFont typeface="Wingdings" panose="05000000000000000000" pitchFamily="2" charset="2"/>
              <a:buChar char="v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레벨에 따른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공격력 계산식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3"/>
            <a:r>
              <a:rPr lang="en-US" altLang="ko-KR" sz="10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atk</a:t>
            </a:r>
            <a:r>
              <a:rPr lang="en-US" altLang="ko-KR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0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baseAtk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((</a:t>
            </a:r>
            <a:r>
              <a:rPr lang="en-US" altLang="ko-KR" sz="1000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</a:t>
            </a:r>
            <a:r>
              <a:rPr lang="en-US" altLang="ko-KR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- 1) * </a:t>
            </a:r>
            <a:r>
              <a:rPr lang="en-US" altLang="ko-KR" sz="10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atklncLv</a:t>
            </a:r>
            <a:r>
              <a:rPr lang="en-US" altLang="ko-KR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685800" lvl="1" indent="-228600">
              <a:buFont typeface="+mj-lt"/>
              <a:buAutoNum type="arabicParenR" startAt="6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6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속도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walkSpeed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</a:t>
            </a:r>
          </a:p>
          <a:p>
            <a:pPr lvl="2"/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유닛이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walk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 일 때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 동안 이동하는 거리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 / s)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유니티에서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사용하는 기본 거리 단위를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m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라고 할 때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m = 100 cm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6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4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3656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9552" y="863049"/>
            <a:ext cx="842493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arenR" startAt="11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방식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atkType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근접 공격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(MELEE)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근접 범위 공격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MELEEWIDE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원거리 공격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(RANGED)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원거리 범위 공격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RANGEDWIDE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없음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(NONE) –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공격을 하지 않는 경우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NONE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구분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NONE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공격 거리 내에 적이 있을 때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Idle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상태를 취한다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1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거리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atkRange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</a:t>
            </a:r>
          </a:p>
          <a:p>
            <a:pPr lvl="2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유닛이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가능한 거리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cm)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1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1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데미지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범위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dmgRange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범위 공격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데미지를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입히는 범위 크기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cm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타겟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근접 공격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데미지를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입힐 수 있는 최대 거리 크기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strike="sngStrike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t="31961" r="88465" b="51940"/>
          <a:stretch/>
        </p:blipFill>
        <p:spPr bwMode="auto">
          <a:xfrm>
            <a:off x="6144941" y="2371154"/>
            <a:ext cx="1944216" cy="179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804925" y="2371154"/>
            <a:ext cx="2623057" cy="109633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364088" y="3649588"/>
            <a:ext cx="1075766" cy="30836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4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235" y="21403"/>
            <a:ext cx="3752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유닛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구성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552" y="1013162"/>
            <a:ext cx="84249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buFont typeface="+mj-lt"/>
              <a:buAutoNum type="arabicParenR" startAt="14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테이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블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타입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priceTableType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: Common, Special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중에서 지정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Common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경우 비용이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Coin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설정된 일반 캐릭터용 비용 테이블을 사용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Special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경우 레벨 구간에 따라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Coin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Jewel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혼용하여 사용하는 고급 캐릭터용 비용 테이블을 사용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4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4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레벨 업 비용 배수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lvUpPriceMulti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캐릭터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업그레이드 시 필요한 금액을 계산하는데 사용하는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배수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float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값 사용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Common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레벨 업 비용 </a:t>
            </a:r>
            <a:r>
              <a:rPr lang="en-US" altLang="ko-KR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Common </a:t>
            </a:r>
            <a:r>
              <a:rPr lang="ko-KR" altLang="en-US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테이블의 공통데이터 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n-US" altLang="ko-KR" sz="10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lvupPriceMulti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소수점 이하 올림으로 처리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0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Special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 경우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캐릭터의 레벨 업 비용 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Special </a:t>
            </a:r>
            <a:r>
              <a:rPr lang="ko-KR" altLang="en-US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테이블의 공통 데이터 </a:t>
            </a:r>
            <a:r>
              <a:rPr lang="en-US" altLang="ko-KR" sz="100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en-US" altLang="ko-KR" sz="100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lvupPriceMulti</a:t>
            </a:r>
            <a:endParaRPr lang="en-US" altLang="ko-KR" sz="1000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소수점 이하 올림으로 처리</a:t>
            </a:r>
            <a:r>
              <a:rPr lang="en-US" altLang="ko-KR" sz="100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2"/>
            <a:endParaRPr lang="en-US" altLang="ko-KR" sz="1000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0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000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Font typeface="+mj-lt"/>
              <a:buAutoNum type="arabicParenR" startAt="14"/>
            </a:pP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84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/>
      </a:spPr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05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186342</TotalTime>
  <Words>1622</Words>
  <Application>Microsoft Office PowerPoint</Application>
  <PresentationFormat>화면 슬라이드 쇼(16:10)</PresentationFormat>
  <Paragraphs>599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굴림</vt:lpstr>
      <vt:lpstr>Arial</vt:lpstr>
      <vt:lpstr>나눔고딕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manlv</cp:lastModifiedBy>
  <cp:revision>3299</cp:revision>
  <cp:lastPrinted>2016-07-05T06:50:52Z</cp:lastPrinted>
  <dcterms:created xsi:type="dcterms:W3CDTF">2014-11-24T09:44:36Z</dcterms:created>
  <dcterms:modified xsi:type="dcterms:W3CDTF">2018-08-30T07:19:00Z</dcterms:modified>
</cp:coreProperties>
</file>